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84E58803-0B11-41C6-85E5-64BC62FE1DBE}">
  <a:tblStyle styleName="Table_0" styleId="{84E58803-0B11-41C6-85E5-64BC62FE1DBE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9A3596E7-887B-4606-9E04-4928778ACE81}"/>
</a:tblStyleLst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45720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91440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137160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182880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4"/><Relationship Target="../media/image06.png" Type="http://schemas.openxmlformats.org/officeDocument/2006/relationships/image" Id="rId3"/><Relationship Target="../media/image10.pn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gif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1.png" Type="http://schemas.openxmlformats.org/officeDocument/2006/relationships/image" Id="rId4"/><Relationship Target="../media/image05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media/image07.png" Type="http://schemas.openxmlformats.org/officeDocument/2006/relationships/image" Id="rId12"/><Relationship Target="../notesSlides/notesSlide6.xml" Type="http://schemas.openxmlformats.org/officeDocument/2006/relationships/notesSlide" Id="rId2"/><Relationship Target="../slideLayouts/slideLayout7.xml" Type="http://schemas.openxmlformats.org/officeDocument/2006/relationships/slideLayout" Id="rId1"/><Relationship Target="http://mychesterfieldschools.com/wp-content/uploads/school_info_files/specialty_centers/CHESTERFIELD_COUNTY_SPECIALTY_CENTER-App.pdf" Type="http://schemas.openxmlformats.org/officeDocument/2006/relationships/hyperlink" TargetMode="External" Id="rId10"/><Relationship Target="http://mychesterfieldschools.com/wp-content/uploads/school_info_files/specialty_centers/CHESTERFIELD_COUNTY_SPECIALTY_CENTER-Recform.pdf" Type="http://schemas.openxmlformats.org/officeDocument/2006/relationships/hyperlink" TargetMode="External" Id="rId4"/><Relationship Target="http://mychesterfieldschools.com/wp-content/uploads/school_info_files/specialty_centers/CHESTERFIELD_COUNTY_SPECIALTY_CENTER-App.pdf" Type="http://schemas.openxmlformats.org/officeDocument/2006/relationships/hyperlink" TargetMode="External" Id="rId11"/><Relationship Target="http://mychesterfieldschools.com/wp-content/uploads/school_info_files/specialty_centers/CHESTERFIELD_COUNTY_SPECIALTY_CENTER-Recform.pdf" Type="http://schemas.openxmlformats.org/officeDocument/2006/relationships/hyperlink" TargetMode="External" Id="rId3"/><Relationship Target="http://mychesterfieldschools.com/wp-content/uploads/school_info_files/specialty_centers/CHESTERFIELD_COUNTY_SPECIALTY_CENTER-App.pdf" Type="http://schemas.openxmlformats.org/officeDocument/2006/relationships/hyperlink" TargetMode="External" Id="rId9"/><Relationship Target="http://mychesterfieldschools.com/wp-content/uploads/school_info_files/specialty_centers/CHESTERFIELD_COUNTY_SPECIALTY_CENTER-Recform.pdf" Type="http://schemas.openxmlformats.org/officeDocument/2006/relationships/hyperlink" TargetMode="External" Id="rId6"/><Relationship Target="http://mychesterfieldschools.com/wp-content/uploads/school_info_files/specialty_centers/CHESTERFIELD_COUNTY_SPECIALTY_CENTER-Recform.pdf" Type="http://schemas.openxmlformats.org/officeDocument/2006/relationships/hyperlink" TargetMode="External" Id="rId5"/><Relationship Target="http://mychesterfieldschools.com/wp-content/uploads/school_info_files/specialty_centers/CHESTERFIELD_COUNTY_SPECIALTY_CENTER-App.pdf" Type="http://schemas.openxmlformats.org/officeDocument/2006/relationships/hyperlink" TargetMode="External" Id="rId8"/><Relationship Target="http://mychesterfieldschools.com/wp-content/uploads/school_info_files/specialty_centers/CHESTERFIELD_COUNTY_SPECIALTY_CENTER-App.pdf" Type="http://schemas.openxmlformats.org/officeDocument/2006/relationships/hyperlink" TargetMode="External" Id="rId7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mychesterfieldschools.com/schools/specialty-centers/" Type="http://schemas.openxmlformats.org/officeDocument/2006/relationships/hyperlink" TargetMode="External" Id="rId4"/><Relationship Target="http://www.robiousms.mychesterfieldschools.com/" Type="http://schemas.openxmlformats.org/officeDocument/2006/relationships/hyperlink" TargetMode="External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0" x="0"/>
            <a:ext cy="6858000" cx="91630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z="8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of 2019</a:t>
            </a:r>
          </a:p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z="8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z="8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School Choices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/>
        </p:nvSpPr>
        <p:spPr>
          <a:xfrm>
            <a:off y="1219200" x="0"/>
            <a:ext cy="5853910" cx="914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5720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can apply?</a:t>
            </a:r>
          </a:p>
          <a:p>
            <a:pPr algn="l" rtl="0" lvl="1" marR="0" indent="-457200" marL="9144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Char char="-"/>
            </a:pPr>
            <a:r>
              <a:rPr strike="noStrike" u="none" b="1" cap="none" baseline="0" sz="3200" lang="en-US" i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All 8</a:t>
            </a:r>
            <a:r>
              <a:rPr strike="noStrike" u="none" b="1" cap="none" baseline="30000" sz="3200" lang="en-US" i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strike="noStrike" u="none" b="1" cap="none" baseline="0" sz="3200" lang="en-US" i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Graders</a:t>
            </a:r>
          </a:p>
          <a:p>
            <a:pPr algn="l" rtl="0" lvl="1" marR="0" indent="-457200" marL="9144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Char char="-"/>
            </a:pPr>
            <a:r>
              <a:rPr strike="noStrike" u="none" b="1" cap="none" baseline="0" sz="3200" lang="en-US" i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Space is limited - have your application and teacher recommendations in order </a:t>
            </a:r>
          </a:p>
          <a:p>
            <a:pPr algn="l" rtl="0" lvl="0" marR="0" indent="-457200" marL="4572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will applications be available?</a:t>
            </a:r>
          </a:p>
          <a:p>
            <a:pPr algn="l" rtl="0" lvl="1" marR="0" indent="-457200" marL="9144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Char char="-"/>
            </a:pPr>
            <a:r>
              <a:rPr strike="noStrike" u="none" b="1" cap="none" baseline="0" sz="3200" lang="en-US" i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County Specialty Centers:</a:t>
            </a:r>
          </a:p>
          <a:p>
            <a:pPr algn="l" rtl="0" lvl="2" marR="0" indent="457200" marL="9144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Available Now Online</a:t>
            </a:r>
          </a:p>
          <a:p>
            <a:pPr algn="l" rtl="0" lvl="1" marR="0" indent="-457200" marL="9144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Char char="-"/>
            </a:pPr>
            <a:r>
              <a:rPr strike="noStrike" u="none" b="1" cap="none" baseline="0" sz="3200" lang="en-US" i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Governor’s Schools:</a:t>
            </a:r>
          </a:p>
          <a:p>
            <a:pPr algn="l" rtl="0" lvl="2" marR="0" indent="457200" marL="9144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sz="3200" lang="en-US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Wednesday</a:t>
            </a:r>
            <a:r>
              <a:rPr strike="noStrike" u="none" b="1" cap="none" baseline="0" sz="3200" lang="en-US" i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, October 15, 201</a:t>
            </a:r>
            <a:r>
              <a:rPr b="1" sz="3200" lang="en-US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trike="noStrike" u="none" b="1" cap="none" baseline="0" sz="3200" lang="en-US" i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School Counseling Office</a:t>
            </a:r>
          </a:p>
          <a:p>
            <a:pPr algn="l" rtl="0" lvl="0" marR="0" indent="-254000" marL="4572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3200" i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y="262912" x="96215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Frequently Asked Questions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/>
        </p:nvSpPr>
        <p:spPr>
          <a:xfrm>
            <a:off y="1540047" x="0"/>
            <a:ext cy="5270999" cx="914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5720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I apply to more than one specialty center?</a:t>
            </a:r>
          </a:p>
          <a:p>
            <a:pPr algn="l" rtl="0" lvl="0" marR="0" indent="-254000" marL="13716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sz="32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Yes - but be reasonable.</a:t>
            </a:r>
          </a:p>
          <a:p>
            <a:pPr algn="l" rtl="0" lvl="0" marR="0" indent="-254000" marL="4572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3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457200" marL="4572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will I know if I have been accepted?</a:t>
            </a:r>
          </a:p>
          <a:p>
            <a:pPr algn="l" rtl="0" lvl="0" marR="0" indent="-254000" marL="13716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sz="32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Letters are sent home in early March.</a:t>
            </a:r>
          </a:p>
          <a:p>
            <a:pPr algn="l" rtl="0" lvl="0" marR="0" indent="-254000" marL="4572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3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457200" marL="4572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will I get to the school if I am accepted?</a:t>
            </a:r>
          </a:p>
          <a:p>
            <a:pPr algn="l" rtl="0" lvl="0" marR="0" indent="-254000" marL="13716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sz="32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Buses pick up at specific places - likely your home school.</a:t>
            </a:r>
          </a:p>
          <a:p>
            <a:pPr algn="l" rtl="0" lvl="0" marR="0" indent="-254000" marL="4572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1" cap="none" baseline="0" sz="3200" i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54000" marL="45720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3200" i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Frequently Asked Questions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C00000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Suggestions for Success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2133600" x="685800"/>
            <a:ext cy="4495800" cx="8153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 to announcements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aware of all requirements &amp; due dates 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 in materials on time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applications are neat, complete, and easy to read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all necessary signatures (Both parent and student)</a:t>
            </a:r>
          </a:p>
          <a:p>
            <a:pPr algn="l" rtl="0" lvl="0" marR="0" indent="0" mar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0" marL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Incomplete applications will not be accepted</a:t>
            </a: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52400" x="533400"/>
            <a:ext cy="1809750" cx="1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type="ctrTitle"/>
          </p:nvPr>
        </p:nvSpPr>
        <p:spPr>
          <a:xfrm>
            <a:off y="457200" x="228600"/>
            <a:ext cy="1524000" cx="8077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Questions???????</a:t>
            </a:r>
          </a:p>
        </p:txBody>
      </p:sp>
      <p:sp>
        <p:nvSpPr>
          <p:cNvPr id="181" name="Shape 181"/>
          <p:cNvSpPr txBox="1"/>
          <p:nvPr>
            <p:ph idx="1" type="subTitle"/>
          </p:nvPr>
        </p:nvSpPr>
        <p:spPr>
          <a:xfrm>
            <a:off y="2286000" x="1295400"/>
            <a:ext cy="21335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feel free to reach out to your school counselor with any additional questions</a:t>
            </a: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4800600" x="3657600"/>
            <a:ext cy="1447800" cx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4572001" x="6629400"/>
            <a:ext cy="1916113" cx="1916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4445001" x="304800"/>
            <a:ext cy="2117725" cx="213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z="44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School Choices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spcBef>
                <a:spcPts val="0"/>
              </a:spcBef>
              <a:buClr>
                <a:srgbClr val="A50021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12 + 2 = 14</a:t>
            </a:r>
          </a:p>
          <a:p>
            <a:pPr algn="l" rtl="0" lvl="0" marR="0" indent="-139700" marL="34290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CCPS 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houses 12 Specialty Centers within its 10 high schools</a:t>
            </a:r>
          </a:p>
          <a:p>
            <a:pPr algn="l" rtl="0" lvl="0" marR="0" indent="-139700" marL="34290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2</a:t>
            </a: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regional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Governor’s Schools within the Richmond area</a:t>
            </a: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90600" x="6858000"/>
            <a:ext cy="1666875" cx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52400" x="152400"/>
            <a:ext cy="2207975" cx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97" name="Shape 97"/>
          <p:cNvGraphicFramePr/>
          <p:nvPr/>
        </p:nvGraphicFramePr>
        <p:xfrm>
          <a:off y="160125" x="15565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{84E58803-0B11-41C6-85E5-64BC62FE1DBE}</a:tableStyleId>
              </a:tblPr>
              <a:tblGrid>
                <a:gridCol w="3943025"/>
                <a:gridCol w="5177400"/>
              </a:tblGrid>
              <a:tr h="518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Clover Hill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Math/Science</a:t>
                      </a:r>
                    </a:p>
                  </a:txBody>
                  <a:tcPr marR="91425" marB="91425" marT="91425" marL="91425"/>
                </a:tc>
              </a:tr>
              <a:tr h="5025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Cosby</a:t>
                      </a:r>
                    </a:p>
                  </a:txBody>
                  <a:tcPr marR="91425" marB="91425" marT="91425" marL="91425">
                    <a:solidFill>
                      <a:srgbClr val="FFE5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Health Sciences</a:t>
                      </a:r>
                    </a:p>
                  </a:txBody>
                  <a:tcPr marR="91425" marB="91425" marT="91425" marL="91425">
                    <a:solidFill>
                      <a:srgbClr val="FFE599"/>
                    </a:solidFill>
                  </a:tcPr>
                </a:tc>
              </a:tr>
              <a:tr h="5625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James River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Leadership and international Relations</a:t>
                      </a:r>
                    </a:p>
                  </a:txBody>
                  <a:tcPr marR="91425" marB="91425" marT="91425" marL="91425"/>
                </a:tc>
              </a:tr>
              <a:tr h="5025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LC Bird</a:t>
                      </a:r>
                    </a:p>
                  </a:txBody>
                  <a:tcPr marR="91425" marB="91425" marT="91425" marL="91425">
                    <a:solidFill>
                      <a:srgbClr val="D0E0E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Engineering</a:t>
                      </a:r>
                    </a:p>
                  </a:txBody>
                  <a:tcPr marR="91425" marB="91425" marT="91425" marL="91425">
                    <a:solidFill>
                      <a:srgbClr val="D0E0E3"/>
                    </a:solidFill>
                  </a:tcPr>
                </a:tc>
              </a:tr>
              <a:tr h="5025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Manchester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Mass Communications</a:t>
                      </a:r>
                    </a:p>
                  </a:txBody>
                  <a:tcPr marR="91425" marB="91425" marT="91425" marL="91425"/>
                </a:tc>
              </a:tr>
              <a:tr h="5025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Manchester</a:t>
                      </a:r>
                    </a:p>
                  </a:txBody>
                  <a:tcPr marR="91425" marB="91425" marT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Spanish Immersion</a:t>
                      </a:r>
                    </a:p>
                  </a:txBody>
                  <a:tcPr marR="91425" marB="91425" marT="91425" marL="91425">
                    <a:solidFill>
                      <a:srgbClr val="EAD1DC"/>
                    </a:solidFill>
                  </a:tcPr>
                </a:tc>
              </a:tr>
              <a:tr h="5025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Meadowbrook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Digital Entrepreneurship</a:t>
                      </a:r>
                    </a:p>
                  </a:txBody>
                  <a:tcPr marR="91425" marB="91425" marT="91425" marL="91425"/>
                </a:tc>
              </a:tr>
              <a:tr h="49517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Matoaca</a:t>
                      </a:r>
                    </a:p>
                  </a:txBody>
                  <a:tcPr marR="91425" marB="91425" marT="91425" marL="91425"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Learning/Teaching Through Technology</a:t>
                      </a:r>
                    </a:p>
                  </a:txBody>
                  <a:tcPr marR="91425" marB="91425" marT="91425" marL="91425">
                    <a:solidFill>
                      <a:srgbClr val="B6D7A8"/>
                    </a:solidFill>
                  </a:tcPr>
                </a:tc>
              </a:tr>
              <a:tr h="53897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Midlothian (and Meadowbrook)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International Baccalaureate</a:t>
                      </a:r>
                    </a:p>
                  </a:txBody>
                  <a:tcPr marR="91425" marB="91425" marT="91425" marL="91425"/>
                </a:tc>
              </a:tr>
              <a:tr h="5025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Monacan</a:t>
                      </a:r>
                    </a:p>
                  </a:txBody>
                  <a:tcPr marR="91425" marB="91425" marT="91425" marL="91425"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Humanities</a:t>
                      </a:r>
                    </a:p>
                  </a:txBody>
                  <a:tcPr marR="91425" marB="91425" marT="91425" marL="91425">
                    <a:solidFill>
                      <a:srgbClr val="CCCCCC"/>
                    </a:solidFill>
                  </a:tcPr>
                </a:tc>
              </a:tr>
              <a:tr h="5025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Monacan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Health and Physical Therapy</a:t>
                      </a:r>
                    </a:p>
                  </a:txBody>
                  <a:tcPr marR="91425" marB="91425" marT="91425" marL="91425"/>
                </a:tc>
              </a:tr>
              <a:tr h="5142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Thomas Dale</a:t>
                      </a:r>
                    </a:p>
                  </a:txBody>
                  <a:tcPr marR="91425" marB="91425" marT="91425" marL="91425">
                    <a:solidFill>
                      <a:srgbClr val="B4A7D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800" lang="en-US"/>
                        <a:t>Visual and Performing Arts</a:t>
                      </a:r>
                    </a:p>
                  </a:txBody>
                  <a:tcPr marR="91425" marB="91425" marT="91425" marL="91425">
                    <a:solidFill>
                      <a:srgbClr val="B4A7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93950" x="457200"/>
            <a:ext cy="10919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u="sng" sz="4800" lang="en-US">
                <a:solidFill>
                  <a:schemeClr val="dk1"/>
                </a:solidFill>
                <a:latin typeface="Amarante"/>
                <a:ea typeface="Amarante"/>
                <a:cs typeface="Amarante"/>
                <a:sym typeface="Amarante"/>
              </a:rPr>
              <a:t>Regional </a:t>
            </a:r>
            <a:r>
              <a:rPr strike="noStrike" u="sng" b="0" cap="none" baseline="0" sz="4800" lang="en-US" i="0">
                <a:solidFill>
                  <a:schemeClr val="dk1"/>
                </a:solidFill>
                <a:latin typeface="Amarante"/>
                <a:ea typeface="Amarante"/>
                <a:cs typeface="Amarante"/>
                <a:sym typeface="Amarante"/>
              </a:rPr>
              <a:t>Governor’s Schools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4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5" name="Shape 105"/>
          <p:cNvGraphicFramePr/>
          <p:nvPr/>
        </p:nvGraphicFramePr>
        <p:xfrm>
          <a:off y="1444300" x="4384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{9A3596E7-887B-4606-9E04-4928778ACE81}</a:tableStyleId>
              </a:tblPr>
              <a:tblGrid>
                <a:gridCol w="3995400"/>
                <a:gridCol w="4271800"/>
              </a:tblGrid>
              <a:tr h="491005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Times New Roman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strike="noStrike" u="none" b="1" cap="none" baseline="0" sz="3600" lang="en-US" i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Maggie L. Walker</a:t>
                      </a: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Times New Roman"/>
                        <a:buNone/>
                      </a:pPr>
                      <a:r>
                        <a:t/>
                      </a:r>
                      <a:endParaRPr/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strike="noStrike" u="none" b="1" cap="none" baseline="0" sz="3000" lang="en-US" i="0">
                          <a:solidFill>
                            <a:srgbClr val="C0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Government/International Studies</a:t>
                      </a: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Times New Roman"/>
                        <a:buNone/>
                      </a:pPr>
                      <a:r>
                        <a:t/>
                      </a:r>
                      <a:endParaRPr b="1" sz="12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strike="noStrike" u="none" b="1" cap="none" baseline="0" sz="2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Richmond</a:t>
                      </a:r>
                    </a:p>
                  </a:txBody>
                  <a:tcPr marR="91450" marB="45725" marT="45725" marL="9145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Times New Roman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strike="noStrike" u="none" b="1" cap="none" baseline="0" sz="3600" lang="en-US" i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Appomattox</a:t>
                      </a:r>
                      <a:r>
                        <a:rPr strike="noStrike" u="none" b="1" cap="none" baseline="0" sz="3200" lang="en-US" i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Times New Roman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Times New Roman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strike="noStrike" u="none" b="1" cap="none" baseline="0" sz="3000" lang="en-US" i="0">
                          <a:solidFill>
                            <a:srgbClr val="C0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Visual &amp; Performing Arts/ Technology</a:t>
                      </a: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Times New Roman"/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C0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1" cap="none" baseline="0" sz="2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Petersburg</a:t>
                      </a:r>
                    </a:p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strike="noStrike" u="none" b="0" cap="none" baseline="0" sz="2800" i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R="91450" marB="45725" marT="45725" marL="9145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4184475" x="3297337"/>
            <a:ext cy="1608000" cx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4074075" x="1064488"/>
            <a:ext cy="1828800" cx="12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4150275" x="6604875"/>
            <a:ext cy="1676399" cx="157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600200" x="457200"/>
            <a:ext cy="4526100" cx="403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2" type="body"/>
          </p:nvPr>
        </p:nvSpPr>
        <p:spPr>
          <a:xfrm>
            <a:off y="1600200" x="4648200"/>
            <a:ext cy="4526100" cx="403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228600" x="-2258300"/>
            <a:ext cy="7315200" cx="1301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/>
        </p:nvSpPr>
        <p:spPr>
          <a:xfrm>
            <a:off y="609600" x="228600"/>
            <a:ext cy="6001642" cx="76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600" lang="en-US" i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1350450" x="833625"/>
            <a:ext cy="4950600" cx="7620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000" lang="en-US" i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P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000" lang="en-US" i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R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000" lang="en-US" i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O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000" lang="en-US" i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C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000" lang="en-US" i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E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000" lang="en-US" i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S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000" lang="en-US" i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S</a:t>
            </a:r>
          </a:p>
          <a:p>
            <a:pPr algn="l" rtl="0" lvl="0" marR="0" indent="0" marL="0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2400" i="0">
              <a:solidFill>
                <a:srgbClr val="33CC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y="304800" x="880724"/>
            <a:ext cy="831000" cx="779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000" lang="en-US" i="0">
                <a:latin typeface="Times New Roman"/>
                <a:ea typeface="Times New Roman"/>
                <a:cs typeface="Times New Roman"/>
                <a:sym typeface="Times New Roman"/>
              </a:rPr>
              <a:t>Step 1</a:t>
            </a:r>
            <a:r>
              <a:rPr strike="noStrike" u="none" b="0" cap="none" baseline="0" sz="2400" lang="en-US" i="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 </a:t>
            </a:r>
            <a:r>
              <a:rPr strike="noStrike" u="sng" cap="none" baseline="0" sz="2400" lang="en-US" i="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Print out 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forms Online </a:t>
            </a:r>
            <a:r>
              <a:rPr strike="noStrike" u="none" cap="none" baseline="0" sz="2400" lang="en-US" i="0">
                <a:solidFill>
                  <a:srgbClr val="CC0000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OR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 </a:t>
            </a:r>
            <a:r>
              <a:rPr u="sng" sz="2400" lang="en-US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p</a:t>
            </a:r>
            <a:r>
              <a:rPr strike="noStrike" u="sng" cap="none" baseline="0" sz="2400" lang="en-US" i="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ick up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 forms in the School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cap="none" baseline="0" sz="2400" lang="en-US" i="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          Counseling Office*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2760721" x="2057400"/>
            <a:ext cy="646499" cx="6629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sng" b="1" cap="none" baseline="0" sz="2000" lang="en-US" i="0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Step 3</a:t>
            </a:r>
            <a:r>
              <a:rPr strike="noStrike" u="sng" b="0" cap="none" baseline="0" sz="24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: Sign the </a:t>
            </a: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recommendation form</a:t>
            </a:r>
            <a:r>
              <a:rPr strike="noStrike" u="sng" b="0" cap="none" baseline="0" sz="24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 – Students and parents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3560869" x="2667000"/>
            <a:ext cy="461664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000" lang="en-US" i="0">
                <a:latin typeface="Times New Roman"/>
                <a:ea typeface="Times New Roman"/>
                <a:cs typeface="Times New Roman"/>
                <a:sym typeface="Times New Roman"/>
              </a:rPr>
              <a:t>Step 4</a:t>
            </a:r>
            <a:r>
              <a:rPr strike="noStrike" u="none" b="0" cap="none" baseline="0" sz="2400" lang="en-US" i="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Ask two teachers to write recommendations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y="5747657" x="3067142"/>
            <a:ext cy="830996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000" lang="en-US" i="0">
                <a:latin typeface="Times New Roman"/>
                <a:ea typeface="Times New Roman"/>
                <a:cs typeface="Times New Roman"/>
                <a:sym typeface="Times New Roman"/>
              </a:rPr>
              <a:t>Step 5</a:t>
            </a:r>
            <a:r>
              <a:rPr strike="noStrike" u="none" b="0" cap="none" baseline="0" sz="2400" lang="en-US" i="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strike="noStrike" u="none" cap="none" baseline="0" sz="2400" lang="en-US" i="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trike="noStrike" u="none" b="1" cap="none" baseline="0" sz="2000" lang="en-US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Include your </a:t>
            </a:r>
            <a:r>
              <a:rPr b="1" sz="2000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essay</a:t>
            </a:r>
            <a:r>
              <a:rPr strike="noStrike" u="none" b="1" cap="none" baseline="0" sz="2000" lang="en-US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if</a:t>
            </a:r>
            <a:r>
              <a:rPr b="1" sz="2000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strike="noStrike" u="none" b="1" cap="none" baseline="0" sz="2000" lang="en-US" i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required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2182033" x="1600200"/>
            <a:ext cy="609599" cx="754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latin typeface="Calibri"/>
                <a:ea typeface="Calibri"/>
                <a:cs typeface="Calibri"/>
                <a:sym typeface="Calibri"/>
              </a:rPr>
              <a:t>Step 2</a:t>
            </a:r>
            <a:r>
              <a:rPr strike="noStrike" u="none" b="1" cap="none" baseline="0" sz="2000" lang="en-US" i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strike="noStrike" u="none" b="1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sng" b="0" cap="none" baseline="0" sz="2400" lang="en-US" i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Complete </a:t>
            </a:r>
            <a:r>
              <a:rPr strike="noStrike" u="sng" b="1" cap="none" baseline="0" sz="2400" lang="en-US" i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both </a:t>
            </a:r>
            <a:r>
              <a:rPr strike="noStrike" u="sng" b="0" cap="none" baseline="0" sz="2400" lang="en-US" i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pages</a:t>
            </a:r>
            <a:r>
              <a:rPr strike="noStrike" u="sng" b="1" cap="none" baseline="0" sz="2400" lang="en-US" i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 </a:t>
            </a:r>
            <a:r>
              <a:rPr strike="noStrike" u="sng" b="0" cap="none" baseline="0" sz="2400" lang="en-US" i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of application (typed or in ink)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12">
            <a:alphaModFix/>
          </a:blip>
          <a:srcRect t="0" b="0" r="0" l="0"/>
          <a:stretch/>
        </p:blipFill>
        <p:spPr>
          <a:xfrm>
            <a:off y="3679294" x="1390750"/>
            <a:ext cy="1796099" cx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y="4118850" x="4321475"/>
            <a:ext cy="609599" cx="5016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6600"/>
                </a:solidFill>
                <a:latin typeface="Arial Black"/>
                <a:ea typeface="Arial Black"/>
                <a:cs typeface="Arial Black"/>
                <a:sym typeface="Arial Black"/>
              </a:rPr>
              <a:t>Each school requires certain teachers!  Check before asking.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y="4914882" x="3314700"/>
            <a:ext cy="646331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000" lang="en-US" i="1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**If you give out a recommendation form, but then decide not to apply, you must let the teacher know.**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y="1172400" x="1943100"/>
            <a:ext cy="646499" cx="720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-US"/>
              <a:t>*</a:t>
            </a:r>
            <a:r>
              <a:rPr sz="1800" lang="en-US">
                <a:solidFill>
                  <a:srgbClr val="990000"/>
                </a:solidFill>
              </a:rPr>
              <a:t>Governor’s School applications are ONLY available in the</a:t>
            </a:r>
          </a:p>
          <a:p>
            <a:pPr lvl="0" indent="457200" marL="457200">
              <a:spcBef>
                <a:spcPts val="0"/>
              </a:spcBef>
              <a:buNone/>
            </a:pPr>
            <a:r>
              <a:rPr sz="1800" lang="en-US">
                <a:solidFill>
                  <a:srgbClr val="990000"/>
                </a:solidFill>
              </a:rPr>
              <a:t> School Counseling office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ctrTitle"/>
          </p:nvPr>
        </p:nvSpPr>
        <p:spPr>
          <a:xfrm>
            <a:off y="140675" x="1032100"/>
            <a:ext cy="10455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1">
                <a:solidFill>
                  <a:srgbClr val="99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Finding Applications Online:</a:t>
            </a:r>
          </a:p>
        </p:txBody>
      </p:sp>
      <p:sp>
        <p:nvSpPr>
          <p:cNvPr id="137" name="Shape 137"/>
          <p:cNvSpPr txBox="1"/>
          <p:nvPr>
            <p:ph idx="1" type="subTitle"/>
          </p:nvPr>
        </p:nvSpPr>
        <p:spPr>
          <a:xfrm>
            <a:off y="1632300" x="721900"/>
            <a:ext cy="5002500" cx="8392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You can access information two ways:</a:t>
            </a:r>
          </a:p>
          <a:p>
            <a:pPr algn="l" rtl="0" lvl="0" marR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u="sng" b="1" sz="2800" lang="en-US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http://www.robiousms.mychesterfieldschools.com/</a:t>
            </a:r>
            <a:r>
              <a:rPr b="1"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sz="2000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select Resources-School Counseling-Specialty Centers</a:t>
            </a:r>
          </a:p>
          <a:p>
            <a:pPr algn="l" rtl="0" lvl="0" marR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algn="l" rtl="0" marR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go directly to:</a:t>
            </a:r>
          </a:p>
          <a:p>
            <a:pPr algn="l" rtl="0" lvl="0" marR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strike="noStrike" u="sng" b="1" cap="none" baseline="0" sz="2800" lang="en-US" i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http://mychesterfieldschools.com/schools/specialty-centers/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Deadlines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981200" x="76200"/>
            <a:ext cy="2590800" cx="380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Maggie Walker</a:t>
            </a:r>
          </a:p>
          <a:p>
            <a:pPr algn="ctr" rtl="0" lvl="0" marR="0" indent="0" marL="0">
              <a:spcBef>
                <a:spcPts val="52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Appomattox Regional</a:t>
            </a:r>
          </a:p>
          <a:p>
            <a:pPr algn="ctr" rtl="0" lvl="0" marR="0" indent="0" marL="0">
              <a:spcBef>
                <a:spcPts val="52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~~~~~~~~~~~~~~~~~</a:t>
            </a:r>
          </a:p>
          <a:p>
            <a:pPr algn="ctr" rtl="0" lvl="0" marR="0" indent="0" marL="0">
              <a:spcBef>
                <a:spcPts val="52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 in to your counselor before 3: 00 on</a:t>
            </a:r>
          </a:p>
          <a:p>
            <a:pPr algn="ctr" rtl="0" lvl="0" marR="0" indent="0" marL="0">
              <a:spcBef>
                <a:spcPts val="518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sng" b="1" cap="none" baseline="0" sz="2600" i="0">
              <a:solidFill>
                <a:srgbClr val="CC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/>
          <p:nvPr>
            <p:ph idx="2" type="body"/>
          </p:nvPr>
        </p:nvSpPr>
        <p:spPr>
          <a:xfrm>
            <a:off y="2057400" x="5334000"/>
            <a:ext cy="2438399" cx="365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Chesterfield County Specialty Centers</a:t>
            </a:r>
          </a:p>
          <a:p>
            <a:pPr algn="ctr" rtl="0" lvl="0" marR="0" indent="0" marL="0">
              <a:spcBef>
                <a:spcPts val="52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~~~~~~~~~~~~~~~~</a:t>
            </a:r>
          </a:p>
          <a:p>
            <a:pPr algn="ctr" rtl="0" lvl="0" marR="0" indent="0" marL="0">
              <a:spcBef>
                <a:spcPts val="52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 in to your counselor before 3:00 on</a:t>
            </a:r>
          </a:p>
          <a:p>
            <a:pPr algn="ctr" rtl="0" lvl="0" marR="0" indent="0" marL="0">
              <a:spcBef>
                <a:spcPts val="518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sng" b="1" cap="none" baseline="0" sz="2600" i="0">
              <a:solidFill>
                <a:srgbClr val="CC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981200" x="3932901"/>
            <a:ext cy="2590800" cx="135439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y="5680076" x="533400"/>
            <a:ext cy="95410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mark your calendars now</a:t>
            </a:r>
          </a:p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sng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No late applications will be accepted **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y="4343400" x="228600"/>
            <a:ext cy="584774" cx="365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sng" b="1" cap="none" baseline="0" sz="3200" lang="en-US" i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December 1, 2014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y="4343400" x="5334000"/>
            <a:ext cy="584774" cx="365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sng" b="1" cap="none" baseline="0" sz="3200" lang="en-US" i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December 1, 2014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y="3241100" x="377875"/>
            <a:ext cy="3687299" cx="85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31800" marL="457200">
              <a:spcBef>
                <a:spcPts val="560"/>
              </a:spcBef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b="1" sz="32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must ask your  teacher by November 21 </a:t>
            </a:r>
          </a:p>
          <a:p>
            <a:pPr algn="l" rtl="0" lvl="0" marR="0" indent="0" marL="457200">
              <a:spcBef>
                <a:spcPts val="480"/>
              </a:spcBef>
              <a:buNone/>
            </a:pPr>
            <a:r>
              <a:t/>
            </a:r>
            <a:endParaRPr b="1" sz="1000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419100" marL="457200">
              <a:spcBef>
                <a:spcPts val="480"/>
              </a:spcBef>
              <a:buClr>
                <a:srgbClr val="274E13"/>
              </a:buClr>
              <a:buSzPct val="100000"/>
              <a:buFont typeface="Calibri"/>
              <a:buAutoNum type="arabicPeriod"/>
            </a:pPr>
            <a:r>
              <a:rPr b="1" sz="3000" lang="en-US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Each school requires two recommendations</a:t>
            </a:r>
          </a:p>
          <a:p>
            <a:pPr algn="l" rtl="0" lvl="0" marR="0" indent="0" marL="457200">
              <a:spcBef>
                <a:spcPts val="480"/>
              </a:spcBef>
              <a:buNone/>
            </a:pPr>
            <a:r>
              <a:t/>
            </a:r>
            <a:endParaRPr sz="24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 lvl="0" marR="0" indent="-393700" marL="457200">
              <a:spcBef>
                <a:spcPts val="480"/>
              </a:spcBef>
              <a:buClr>
                <a:srgbClr val="0000FF"/>
              </a:buClr>
              <a:buSzPct val="100000"/>
              <a:buFont typeface="Comic Sans MS"/>
              <a:buAutoNum type="arabicPeriod"/>
            </a:pPr>
            <a:r>
              <a:rPr b="1" sz="2600" lang="en-US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Ask the RIGHT teachers - check before asking</a:t>
            </a:r>
          </a:p>
          <a:p>
            <a:pPr algn="l" rtl="0" lvl="0" marR="0" indent="0" marL="457200">
              <a:spcBef>
                <a:spcPts val="480"/>
              </a:spcBef>
              <a:buNone/>
            </a:pPr>
            <a:r>
              <a:t/>
            </a:r>
            <a:endParaRPr sz="24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 lvl="0" marR="0" indent="-393700" marL="457200">
              <a:spcBef>
                <a:spcPts val="480"/>
              </a:spcBef>
              <a:buClr>
                <a:schemeClr val="dk1"/>
              </a:buClr>
              <a:buSzPct val="100000"/>
              <a:buFont typeface="Roboto Condensed"/>
              <a:buAutoNum type="arabicPeriod"/>
            </a:pPr>
            <a:r>
              <a:rPr b="1" sz="2600" lang="en-US">
                <a:latin typeface="Roboto Condensed"/>
                <a:ea typeface="Roboto Condensed"/>
                <a:cs typeface="Roboto Condensed"/>
                <a:sym typeface="Roboto Condensed"/>
              </a:rPr>
              <a:t>Provide teacher with the correct form filled out correctly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y="228600" x="304800"/>
            <a:ext cy="1077300" cx="6259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Teacher  Recommendations -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39125" x="377875"/>
            <a:ext cy="2278200" cx="283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/>
          <p:nvPr/>
        </p:nvSpPr>
        <p:spPr>
          <a:xfrm>
            <a:off y="533950" x="3210175"/>
            <a:ext cy="1579800" cx="5519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things you have to get right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